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56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618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3A87-7FC2-47B1-9EDE-E93303A6787A}" type="datetimeFigureOut">
              <a:rPr lang="en-NZ" smtClean="0"/>
              <a:t>4/06/2018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A9EDC-B27A-4A4F-924B-3938D8C967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82044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3A87-7FC2-47B1-9EDE-E93303A6787A}" type="datetimeFigureOut">
              <a:rPr lang="en-NZ" smtClean="0"/>
              <a:t>4/06/2018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A9EDC-B27A-4A4F-924B-3938D8C967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50351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3A87-7FC2-47B1-9EDE-E93303A6787A}" type="datetimeFigureOut">
              <a:rPr lang="en-NZ" smtClean="0"/>
              <a:t>4/06/2018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A9EDC-B27A-4A4F-924B-3938D8C967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41769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3A87-7FC2-47B1-9EDE-E93303A6787A}" type="datetimeFigureOut">
              <a:rPr lang="en-NZ" smtClean="0"/>
              <a:t>4/06/2018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A9EDC-B27A-4A4F-924B-3938D8C967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1890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3A87-7FC2-47B1-9EDE-E93303A6787A}" type="datetimeFigureOut">
              <a:rPr lang="en-NZ" smtClean="0"/>
              <a:t>4/06/2018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A9EDC-B27A-4A4F-924B-3938D8C967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92267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3A87-7FC2-47B1-9EDE-E93303A6787A}" type="datetimeFigureOut">
              <a:rPr lang="en-NZ" smtClean="0"/>
              <a:t>4/06/2018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A9EDC-B27A-4A4F-924B-3938D8C967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6853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3A87-7FC2-47B1-9EDE-E93303A6787A}" type="datetimeFigureOut">
              <a:rPr lang="en-NZ" smtClean="0"/>
              <a:t>4/06/2018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A9EDC-B27A-4A4F-924B-3938D8C967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5716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3A87-7FC2-47B1-9EDE-E93303A6787A}" type="datetimeFigureOut">
              <a:rPr lang="en-NZ" smtClean="0"/>
              <a:t>4/06/2018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A9EDC-B27A-4A4F-924B-3938D8C967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6297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3A87-7FC2-47B1-9EDE-E93303A6787A}" type="datetimeFigureOut">
              <a:rPr lang="en-NZ" smtClean="0"/>
              <a:t>4/06/2018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A9EDC-B27A-4A4F-924B-3938D8C967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4438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3A87-7FC2-47B1-9EDE-E93303A6787A}" type="datetimeFigureOut">
              <a:rPr lang="en-NZ" smtClean="0"/>
              <a:t>4/06/2018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A9EDC-B27A-4A4F-924B-3938D8C967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00547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3A87-7FC2-47B1-9EDE-E93303A6787A}" type="datetimeFigureOut">
              <a:rPr lang="en-NZ" smtClean="0"/>
              <a:t>4/06/2018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A9EDC-B27A-4A4F-924B-3938D8C967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42421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13A87-7FC2-47B1-9EDE-E93303A6787A}" type="datetimeFigureOut">
              <a:rPr lang="en-NZ" smtClean="0"/>
              <a:t>4/06/2018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A9EDC-B27A-4A4F-924B-3938D8C967D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80306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6YDHBFVIvIs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0306" y="806824"/>
            <a:ext cx="1104003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/>
              <a:t>If you throw a coin 3 times, what is the probability that you get 2 heads, and 1 tail?</a:t>
            </a:r>
          </a:p>
          <a:p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430306" y="3711388"/>
            <a:ext cx="1105348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This is a Binomial Distribution Problem, because:</a:t>
            </a:r>
          </a:p>
          <a:p>
            <a:endParaRPr lang="en-NZ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 smtClean="0"/>
              <a:t>There is a FIXED number of identical trials – 3 throws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 smtClean="0"/>
              <a:t>Each trial is INDEPENDENT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 smtClean="0"/>
              <a:t>There are only TWO possible outcomes – H or 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 smtClean="0"/>
              <a:t>The probability of a “success” (Head) is CONSTANT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46341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24435" y="443753"/>
                <a:ext cx="11322424" cy="5789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NZ" sz="4000" dirty="0" smtClean="0"/>
                  <a:t>We could use a tree diagram to answer this. </a:t>
                </a:r>
                <a:endParaRPr lang="en-NZ" sz="4000" dirty="0"/>
              </a:p>
              <a:p>
                <a:endParaRPr lang="en-NZ" sz="4000" dirty="0" smtClean="0"/>
              </a:p>
              <a:p>
                <a:r>
                  <a:rPr lang="en-NZ" sz="4000" dirty="0" smtClean="0"/>
                  <a:t>Or…. We use the Binomial Formula for calculating the probability of 2 successes in 3 trials.</a:t>
                </a:r>
              </a:p>
              <a:p>
                <a:endParaRPr lang="en-NZ" sz="4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NZ" sz="40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NZ" sz="4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NZ" sz="40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NZ" sz="40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NZ" sz="4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NZ" sz="4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NZ" sz="4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NZ" sz="4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NZ" sz="4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NZ" sz="4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NZ" sz="4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NZ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m:rPr>
                              <m:nor/>
                            </m:rPr>
                            <a:rPr lang="en-NZ" sz="4000" dirty="0"/>
                            <m:t> </m:t>
                          </m:r>
                        </m:e>
                        <m:sup>
                          <m:r>
                            <a:rPr lang="en-NZ" sz="4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sSup>
                        <m:sSupPr>
                          <m:ctrlPr>
                            <a:rPr lang="en-NZ" sz="4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NZ" sz="4000" b="0" i="1" smtClean="0">
                              <a:latin typeface="Cambria Math" panose="02040503050406030204" pitchFamily="18" charset="0"/>
                            </a:rPr>
                            <m:t>(1−</m:t>
                          </m:r>
                          <m:r>
                            <a:rPr lang="en-NZ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NZ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NZ" sz="4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NZ" sz="4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NZ" sz="4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NZ" sz="4000" dirty="0" smtClean="0"/>
              </a:p>
              <a:p>
                <a:endParaRPr lang="en-NZ" sz="4000" dirty="0"/>
              </a:p>
              <a:p>
                <a:r>
                  <a:rPr lang="en-NZ" sz="4000" dirty="0" smtClean="0"/>
                  <a:t>Where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NZ" sz="4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NZ" sz="4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NZ" sz="400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NZ" sz="4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</m:e>
                    </m:d>
                    <m:r>
                      <a:rPr lang="en-NZ" sz="4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NZ" sz="4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NZ" sz="4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NZ" sz="4000" b="0" i="1" smtClean="0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en-NZ" sz="4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NZ" sz="4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NZ" sz="4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NZ" sz="4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NZ" sz="4000" b="0" i="1" smtClean="0">
                            <a:latin typeface="Cambria Math" panose="02040503050406030204" pitchFamily="18" charset="0"/>
                          </a:rPr>
                          <m:t>!</m:t>
                        </m:r>
                        <m:r>
                          <a:rPr lang="en-NZ" sz="4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NZ" sz="4000" b="0" i="1" smtClean="0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en-NZ" sz="4000" b="0" i="0" smtClean="0">
                        <a:latin typeface="Cambria Math" panose="02040503050406030204" pitchFamily="18" charset="0"/>
                      </a:rPr>
                      <m:t> =</m:t>
                    </m:r>
                    <m:r>
                      <m:rPr>
                        <m:sty m:val="p"/>
                      </m:rPr>
                      <a:rPr lang="en-NZ" sz="4000" b="0" i="0" baseline="30000" smtClean="0">
                        <a:latin typeface="Cambria Math" panose="02040503050406030204" pitchFamily="18" charset="0"/>
                      </a:rPr>
                      <m:t>n</m:t>
                    </m:r>
                    <m:r>
                      <m:rPr>
                        <m:sty m:val="p"/>
                      </m:rPr>
                      <a:rPr lang="en-NZ" sz="4000" b="0" i="0" smtClean="0">
                        <a:latin typeface="Cambria Math" panose="02040503050406030204" pitchFamily="18" charset="0"/>
                      </a:rPr>
                      <m:t>C</m:t>
                    </m:r>
                    <m:r>
                      <m:rPr>
                        <m:sty m:val="p"/>
                      </m:rPr>
                      <a:rPr lang="en-NZ" sz="4000" b="0" i="0" baseline="-25000" smtClean="0">
                        <a:latin typeface="Cambria Math" panose="02040503050406030204" pitchFamily="18" charset="0"/>
                      </a:rPr>
                      <m:t>x</m:t>
                    </m:r>
                  </m:oMath>
                </a14:m>
                <a:endParaRPr lang="en-NZ" sz="4000" baseline="-25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435" y="443753"/>
                <a:ext cx="11322424" cy="5789662"/>
              </a:xfrm>
              <a:prstGeom prst="rect">
                <a:avLst/>
              </a:prstGeom>
              <a:blipFill rotWithShape="0">
                <a:blip r:embed="rId2"/>
                <a:stretch>
                  <a:fillRect l="-1885" t="-1895" r="-1669" b="-316"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458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74812" y="359461"/>
                <a:ext cx="11685493" cy="57084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NZ" sz="36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NZ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NZ" sz="36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NZ" sz="36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NZ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NZ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NZ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NZ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NZ" sz="3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NZ" sz="3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NZ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NZ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m:rPr>
                              <m:nor/>
                            </m:rPr>
                            <a:rPr lang="en-NZ" sz="3600" dirty="0"/>
                            <m:t> </m:t>
                          </m:r>
                        </m:e>
                        <m:sup>
                          <m:r>
                            <a:rPr lang="en-NZ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sSup>
                        <m:sSupPr>
                          <m:ctrlPr>
                            <a:rPr lang="en-NZ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NZ" sz="3600" b="0" i="1" smtClean="0">
                              <a:latin typeface="Cambria Math" panose="02040503050406030204" pitchFamily="18" charset="0"/>
                            </a:rPr>
                            <m:t>(1−</m:t>
                          </m:r>
                          <m:r>
                            <a:rPr lang="en-NZ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NZ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NZ" sz="3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NZ" sz="3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NZ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NZ" sz="3600" dirty="0" smtClean="0"/>
              </a:p>
              <a:p>
                <a:endParaRPr lang="en-NZ" sz="3600" dirty="0"/>
              </a:p>
              <a:p>
                <a:r>
                  <a:rPr lang="en-NZ" sz="3600" dirty="0" smtClean="0"/>
                  <a:t>Where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NZ" sz="3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NZ" sz="3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NZ" sz="360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NZ" sz="36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</m:e>
                    </m:d>
                    <m:r>
                      <a:rPr lang="en-NZ" sz="3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NZ" sz="3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NZ" sz="3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NZ" sz="3600" b="0" i="1" smtClean="0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en-NZ" sz="3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NZ" sz="3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NZ" sz="3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NZ" sz="36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NZ" sz="3600" b="0" i="1" smtClean="0">
                            <a:latin typeface="Cambria Math" panose="02040503050406030204" pitchFamily="18" charset="0"/>
                          </a:rPr>
                          <m:t>!</m:t>
                        </m:r>
                        <m:r>
                          <a:rPr lang="en-NZ" sz="3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NZ" sz="3600" b="0" i="1" smtClean="0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en-NZ" sz="3600" b="0" i="0" smtClean="0">
                        <a:latin typeface="Cambria Math" panose="02040503050406030204" pitchFamily="18" charset="0"/>
                      </a:rPr>
                      <m:t> =</m:t>
                    </m:r>
                    <m:r>
                      <m:rPr>
                        <m:sty m:val="p"/>
                      </m:rPr>
                      <a:rPr lang="en-NZ" sz="3600" b="0" i="0" baseline="30000" smtClean="0">
                        <a:latin typeface="Cambria Math" panose="02040503050406030204" pitchFamily="18" charset="0"/>
                      </a:rPr>
                      <m:t>n</m:t>
                    </m:r>
                    <m:r>
                      <m:rPr>
                        <m:sty m:val="p"/>
                      </m:rPr>
                      <a:rPr lang="en-NZ" sz="3600" b="0" i="0" smtClean="0">
                        <a:latin typeface="Cambria Math" panose="02040503050406030204" pitchFamily="18" charset="0"/>
                      </a:rPr>
                      <m:t>C</m:t>
                    </m:r>
                    <m:r>
                      <m:rPr>
                        <m:sty m:val="p"/>
                      </m:rPr>
                      <a:rPr lang="en-NZ" sz="3600" b="0" i="0" baseline="-25000" smtClean="0">
                        <a:latin typeface="Cambria Math" panose="02040503050406030204" pitchFamily="18" charset="0"/>
                      </a:rPr>
                      <m:t>x</m:t>
                    </m:r>
                  </m:oMath>
                </a14:m>
                <a:endParaRPr lang="en-NZ" sz="3600" baseline="-25000" dirty="0" smtClean="0"/>
              </a:p>
              <a:p>
                <a:endParaRPr lang="en-NZ" sz="3600" baseline="-25000" dirty="0"/>
              </a:p>
              <a:p>
                <a:r>
                  <a:rPr lang="en-NZ" sz="3600" dirty="0" smtClean="0"/>
                  <a:t>x= 2        	(Number of ‘successes’)</a:t>
                </a:r>
              </a:p>
              <a:p>
                <a:r>
                  <a:rPr lang="en-NZ" sz="3600" dirty="0" smtClean="0"/>
                  <a:t>n= 3 		(Number of trials)</a:t>
                </a:r>
              </a:p>
              <a:p>
                <a14:m>
                  <m:oMath xmlns:m="http://schemas.openxmlformats.org/officeDocument/2006/math">
                    <m:r>
                      <a:rPr lang="en-NZ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NZ" sz="3600" dirty="0" smtClean="0"/>
                  <a:t>= 0.5	(Probability of success)</a:t>
                </a:r>
              </a:p>
              <a:p>
                <a:endParaRPr lang="en-NZ" sz="3600" dirty="0" smtClean="0"/>
              </a:p>
              <a:p>
                <a:r>
                  <a:rPr lang="en-NZ" sz="3600" dirty="0" smtClean="0"/>
                  <a:t>So </a:t>
                </a:r>
                <a14:m>
                  <m:oMath xmlns:m="http://schemas.openxmlformats.org/officeDocument/2006/math">
                    <m:r>
                      <a:rPr lang="en-NZ" sz="3600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NZ" sz="3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NZ" sz="36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NZ" sz="3600" b="0" i="1" smtClean="0">
                            <a:latin typeface="Cambria Math" panose="02040503050406030204" pitchFamily="18" charset="0"/>
                          </a:rPr>
                          <m:t>=2</m:t>
                        </m:r>
                      </m:e>
                    </m:d>
                    <m:r>
                      <a:rPr lang="en-NZ" sz="36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NZ" sz="3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NZ" sz="3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NZ" sz="36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NZ" sz="3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sSup>
                      <m:sSupPr>
                        <m:ctrlPr>
                          <a:rPr lang="en-NZ" sz="3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NZ" sz="3600" b="0" i="0" smtClean="0">
                            <a:latin typeface="Cambria Math" panose="02040503050406030204" pitchFamily="18" charset="0"/>
                          </a:rPr>
                          <m:t>0.5</m:t>
                        </m:r>
                        <m:r>
                          <m:rPr>
                            <m:nor/>
                          </m:rPr>
                          <a:rPr lang="en-NZ" sz="3600" dirty="0"/>
                          <m:t> </m:t>
                        </m:r>
                      </m:e>
                      <m:sup>
                        <m:r>
                          <a:rPr lang="en-NZ" sz="36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NZ" sz="3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NZ" sz="3600" b="0" i="1" smtClean="0">
                            <a:latin typeface="Cambria Math" panose="02040503050406030204" pitchFamily="18" charset="0"/>
                          </a:rPr>
                          <m:t>(1−</m:t>
                        </m:r>
                        <m:r>
                          <a:rPr lang="en-NZ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0.5)</m:t>
                        </m:r>
                      </m:e>
                      <m:sup>
                        <m:r>
                          <a:rPr lang="en-NZ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NZ" sz="3600" dirty="0" smtClean="0"/>
                  <a:t>    and </a:t>
                </a:r>
                <a:endParaRPr lang="en-NZ" sz="36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812" y="359461"/>
                <a:ext cx="11685493" cy="5708486"/>
              </a:xfrm>
              <a:prstGeom prst="rect">
                <a:avLst/>
              </a:prstGeom>
              <a:blipFill rotWithShape="0">
                <a:blip r:embed="rId2"/>
                <a:stretch>
                  <a:fillRect l="-1617" b="-2244"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reeform 4"/>
          <p:cNvSpPr/>
          <p:nvPr/>
        </p:nvSpPr>
        <p:spPr>
          <a:xfrm>
            <a:off x="4437530" y="5257799"/>
            <a:ext cx="443752" cy="403412"/>
          </a:xfrm>
          <a:custGeom>
            <a:avLst/>
            <a:gdLst>
              <a:gd name="connsiteX0" fmla="*/ 201705 w 443752"/>
              <a:gd name="connsiteY0" fmla="*/ 0 h 403412"/>
              <a:gd name="connsiteX1" fmla="*/ 134470 w 443752"/>
              <a:gd name="connsiteY1" fmla="*/ 40341 h 403412"/>
              <a:gd name="connsiteX2" fmla="*/ 94129 w 443752"/>
              <a:gd name="connsiteY2" fmla="*/ 67235 h 403412"/>
              <a:gd name="connsiteX3" fmla="*/ 80682 w 443752"/>
              <a:gd name="connsiteY3" fmla="*/ 107576 h 403412"/>
              <a:gd name="connsiteX4" fmla="*/ 53788 w 443752"/>
              <a:gd name="connsiteY4" fmla="*/ 134471 h 403412"/>
              <a:gd name="connsiteX5" fmla="*/ 13447 w 443752"/>
              <a:gd name="connsiteY5" fmla="*/ 215153 h 403412"/>
              <a:gd name="connsiteX6" fmla="*/ 0 w 443752"/>
              <a:gd name="connsiteY6" fmla="*/ 255494 h 403412"/>
              <a:gd name="connsiteX7" fmla="*/ 40341 w 443752"/>
              <a:gd name="connsiteY7" fmla="*/ 389965 h 403412"/>
              <a:gd name="connsiteX8" fmla="*/ 80682 w 443752"/>
              <a:gd name="connsiteY8" fmla="*/ 403412 h 403412"/>
              <a:gd name="connsiteX9" fmla="*/ 242047 w 443752"/>
              <a:gd name="connsiteY9" fmla="*/ 389965 h 403412"/>
              <a:gd name="connsiteX10" fmla="*/ 282388 w 443752"/>
              <a:gd name="connsiteY10" fmla="*/ 376518 h 403412"/>
              <a:gd name="connsiteX11" fmla="*/ 322729 w 443752"/>
              <a:gd name="connsiteY11" fmla="*/ 336176 h 403412"/>
              <a:gd name="connsiteX12" fmla="*/ 363070 w 443752"/>
              <a:gd name="connsiteY12" fmla="*/ 309282 h 403412"/>
              <a:gd name="connsiteX13" fmla="*/ 430305 w 443752"/>
              <a:gd name="connsiteY13" fmla="*/ 228600 h 403412"/>
              <a:gd name="connsiteX14" fmla="*/ 443752 w 443752"/>
              <a:gd name="connsiteY14" fmla="*/ 188259 h 403412"/>
              <a:gd name="connsiteX15" fmla="*/ 430305 w 443752"/>
              <a:gd name="connsiteY15" fmla="*/ 94129 h 403412"/>
              <a:gd name="connsiteX16" fmla="*/ 389964 w 443752"/>
              <a:gd name="connsiteY16" fmla="*/ 67235 h 403412"/>
              <a:gd name="connsiteX17" fmla="*/ 309282 w 443752"/>
              <a:gd name="connsiteY17" fmla="*/ 40341 h 403412"/>
              <a:gd name="connsiteX18" fmla="*/ 268941 w 443752"/>
              <a:gd name="connsiteY18" fmla="*/ 26894 h 403412"/>
              <a:gd name="connsiteX19" fmla="*/ 201705 w 443752"/>
              <a:gd name="connsiteY19" fmla="*/ 0 h 403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3752" h="403412">
                <a:moveTo>
                  <a:pt x="201705" y="0"/>
                </a:moveTo>
                <a:cubicBezTo>
                  <a:pt x="179293" y="13447"/>
                  <a:pt x="156634" y="26489"/>
                  <a:pt x="134470" y="40341"/>
                </a:cubicBezTo>
                <a:cubicBezTo>
                  <a:pt x="120765" y="48906"/>
                  <a:pt x="104225" y="54615"/>
                  <a:pt x="94129" y="67235"/>
                </a:cubicBezTo>
                <a:cubicBezTo>
                  <a:pt x="85274" y="78303"/>
                  <a:pt x="87975" y="95422"/>
                  <a:pt x="80682" y="107576"/>
                </a:cubicBezTo>
                <a:cubicBezTo>
                  <a:pt x="74159" y="118448"/>
                  <a:pt x="62753" y="125506"/>
                  <a:pt x="53788" y="134471"/>
                </a:cubicBezTo>
                <a:cubicBezTo>
                  <a:pt x="19989" y="235869"/>
                  <a:pt x="65582" y="110883"/>
                  <a:pt x="13447" y="215153"/>
                </a:cubicBezTo>
                <a:cubicBezTo>
                  <a:pt x="7108" y="227831"/>
                  <a:pt x="4482" y="242047"/>
                  <a:pt x="0" y="255494"/>
                </a:cubicBezTo>
                <a:cubicBezTo>
                  <a:pt x="5885" y="296688"/>
                  <a:pt x="887" y="358402"/>
                  <a:pt x="40341" y="389965"/>
                </a:cubicBezTo>
                <a:cubicBezTo>
                  <a:pt x="51409" y="398820"/>
                  <a:pt x="67235" y="398930"/>
                  <a:pt x="80682" y="403412"/>
                </a:cubicBezTo>
                <a:cubicBezTo>
                  <a:pt x="134470" y="398930"/>
                  <a:pt x="188546" y="397098"/>
                  <a:pt x="242047" y="389965"/>
                </a:cubicBezTo>
                <a:cubicBezTo>
                  <a:pt x="256097" y="388092"/>
                  <a:pt x="270594" y="384381"/>
                  <a:pt x="282388" y="376518"/>
                </a:cubicBezTo>
                <a:cubicBezTo>
                  <a:pt x="298211" y="365969"/>
                  <a:pt x="308120" y="348351"/>
                  <a:pt x="322729" y="336176"/>
                </a:cubicBezTo>
                <a:cubicBezTo>
                  <a:pt x="335144" y="325830"/>
                  <a:pt x="350655" y="319628"/>
                  <a:pt x="363070" y="309282"/>
                </a:cubicBezTo>
                <a:cubicBezTo>
                  <a:pt x="388561" y="288040"/>
                  <a:pt x="415194" y="258822"/>
                  <a:pt x="430305" y="228600"/>
                </a:cubicBezTo>
                <a:cubicBezTo>
                  <a:pt x="436644" y="215922"/>
                  <a:pt x="439270" y="201706"/>
                  <a:pt x="443752" y="188259"/>
                </a:cubicBezTo>
                <a:cubicBezTo>
                  <a:pt x="439270" y="156882"/>
                  <a:pt x="443178" y="123092"/>
                  <a:pt x="430305" y="94129"/>
                </a:cubicBezTo>
                <a:cubicBezTo>
                  <a:pt x="423741" y="79361"/>
                  <a:pt x="404732" y="73799"/>
                  <a:pt x="389964" y="67235"/>
                </a:cubicBezTo>
                <a:cubicBezTo>
                  <a:pt x="364059" y="55721"/>
                  <a:pt x="336176" y="49306"/>
                  <a:pt x="309282" y="40341"/>
                </a:cubicBezTo>
                <a:cubicBezTo>
                  <a:pt x="295835" y="35859"/>
                  <a:pt x="283115" y="26894"/>
                  <a:pt x="268941" y="26894"/>
                </a:cubicBezTo>
                <a:lnTo>
                  <a:pt x="201705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noFill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6490653" y="5257799"/>
            <a:ext cx="443752" cy="403412"/>
          </a:xfrm>
          <a:custGeom>
            <a:avLst/>
            <a:gdLst>
              <a:gd name="connsiteX0" fmla="*/ 201705 w 443752"/>
              <a:gd name="connsiteY0" fmla="*/ 0 h 403412"/>
              <a:gd name="connsiteX1" fmla="*/ 134470 w 443752"/>
              <a:gd name="connsiteY1" fmla="*/ 40341 h 403412"/>
              <a:gd name="connsiteX2" fmla="*/ 94129 w 443752"/>
              <a:gd name="connsiteY2" fmla="*/ 67235 h 403412"/>
              <a:gd name="connsiteX3" fmla="*/ 80682 w 443752"/>
              <a:gd name="connsiteY3" fmla="*/ 107576 h 403412"/>
              <a:gd name="connsiteX4" fmla="*/ 53788 w 443752"/>
              <a:gd name="connsiteY4" fmla="*/ 134471 h 403412"/>
              <a:gd name="connsiteX5" fmla="*/ 13447 w 443752"/>
              <a:gd name="connsiteY5" fmla="*/ 215153 h 403412"/>
              <a:gd name="connsiteX6" fmla="*/ 0 w 443752"/>
              <a:gd name="connsiteY6" fmla="*/ 255494 h 403412"/>
              <a:gd name="connsiteX7" fmla="*/ 40341 w 443752"/>
              <a:gd name="connsiteY7" fmla="*/ 389965 h 403412"/>
              <a:gd name="connsiteX8" fmla="*/ 80682 w 443752"/>
              <a:gd name="connsiteY8" fmla="*/ 403412 h 403412"/>
              <a:gd name="connsiteX9" fmla="*/ 242047 w 443752"/>
              <a:gd name="connsiteY9" fmla="*/ 389965 h 403412"/>
              <a:gd name="connsiteX10" fmla="*/ 282388 w 443752"/>
              <a:gd name="connsiteY10" fmla="*/ 376518 h 403412"/>
              <a:gd name="connsiteX11" fmla="*/ 322729 w 443752"/>
              <a:gd name="connsiteY11" fmla="*/ 336176 h 403412"/>
              <a:gd name="connsiteX12" fmla="*/ 363070 w 443752"/>
              <a:gd name="connsiteY12" fmla="*/ 309282 h 403412"/>
              <a:gd name="connsiteX13" fmla="*/ 430305 w 443752"/>
              <a:gd name="connsiteY13" fmla="*/ 228600 h 403412"/>
              <a:gd name="connsiteX14" fmla="*/ 443752 w 443752"/>
              <a:gd name="connsiteY14" fmla="*/ 188259 h 403412"/>
              <a:gd name="connsiteX15" fmla="*/ 430305 w 443752"/>
              <a:gd name="connsiteY15" fmla="*/ 94129 h 403412"/>
              <a:gd name="connsiteX16" fmla="*/ 389964 w 443752"/>
              <a:gd name="connsiteY16" fmla="*/ 67235 h 403412"/>
              <a:gd name="connsiteX17" fmla="*/ 309282 w 443752"/>
              <a:gd name="connsiteY17" fmla="*/ 40341 h 403412"/>
              <a:gd name="connsiteX18" fmla="*/ 268941 w 443752"/>
              <a:gd name="connsiteY18" fmla="*/ 26894 h 403412"/>
              <a:gd name="connsiteX19" fmla="*/ 201705 w 443752"/>
              <a:gd name="connsiteY19" fmla="*/ 0 h 403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3752" h="403412">
                <a:moveTo>
                  <a:pt x="201705" y="0"/>
                </a:moveTo>
                <a:cubicBezTo>
                  <a:pt x="179293" y="13447"/>
                  <a:pt x="156634" y="26489"/>
                  <a:pt x="134470" y="40341"/>
                </a:cubicBezTo>
                <a:cubicBezTo>
                  <a:pt x="120765" y="48906"/>
                  <a:pt x="104225" y="54615"/>
                  <a:pt x="94129" y="67235"/>
                </a:cubicBezTo>
                <a:cubicBezTo>
                  <a:pt x="85274" y="78303"/>
                  <a:pt x="87975" y="95422"/>
                  <a:pt x="80682" y="107576"/>
                </a:cubicBezTo>
                <a:cubicBezTo>
                  <a:pt x="74159" y="118448"/>
                  <a:pt x="62753" y="125506"/>
                  <a:pt x="53788" y="134471"/>
                </a:cubicBezTo>
                <a:cubicBezTo>
                  <a:pt x="19989" y="235869"/>
                  <a:pt x="65582" y="110883"/>
                  <a:pt x="13447" y="215153"/>
                </a:cubicBezTo>
                <a:cubicBezTo>
                  <a:pt x="7108" y="227831"/>
                  <a:pt x="4482" y="242047"/>
                  <a:pt x="0" y="255494"/>
                </a:cubicBezTo>
                <a:cubicBezTo>
                  <a:pt x="5885" y="296688"/>
                  <a:pt x="887" y="358402"/>
                  <a:pt x="40341" y="389965"/>
                </a:cubicBezTo>
                <a:cubicBezTo>
                  <a:pt x="51409" y="398820"/>
                  <a:pt x="67235" y="398930"/>
                  <a:pt x="80682" y="403412"/>
                </a:cubicBezTo>
                <a:cubicBezTo>
                  <a:pt x="134470" y="398930"/>
                  <a:pt x="188546" y="397098"/>
                  <a:pt x="242047" y="389965"/>
                </a:cubicBezTo>
                <a:cubicBezTo>
                  <a:pt x="256097" y="388092"/>
                  <a:pt x="270594" y="384381"/>
                  <a:pt x="282388" y="376518"/>
                </a:cubicBezTo>
                <a:cubicBezTo>
                  <a:pt x="298211" y="365969"/>
                  <a:pt x="308120" y="348351"/>
                  <a:pt x="322729" y="336176"/>
                </a:cubicBezTo>
                <a:cubicBezTo>
                  <a:pt x="335144" y="325830"/>
                  <a:pt x="350655" y="319628"/>
                  <a:pt x="363070" y="309282"/>
                </a:cubicBezTo>
                <a:cubicBezTo>
                  <a:pt x="388561" y="288040"/>
                  <a:pt x="415194" y="258822"/>
                  <a:pt x="430305" y="228600"/>
                </a:cubicBezTo>
                <a:cubicBezTo>
                  <a:pt x="436644" y="215922"/>
                  <a:pt x="439270" y="201706"/>
                  <a:pt x="443752" y="188259"/>
                </a:cubicBezTo>
                <a:cubicBezTo>
                  <a:pt x="439270" y="156882"/>
                  <a:pt x="443178" y="123092"/>
                  <a:pt x="430305" y="94129"/>
                </a:cubicBezTo>
                <a:cubicBezTo>
                  <a:pt x="423741" y="79361"/>
                  <a:pt x="404732" y="73799"/>
                  <a:pt x="389964" y="67235"/>
                </a:cubicBezTo>
                <a:cubicBezTo>
                  <a:pt x="364059" y="55721"/>
                  <a:pt x="336176" y="49306"/>
                  <a:pt x="309282" y="40341"/>
                </a:cubicBezTo>
                <a:cubicBezTo>
                  <a:pt x="295835" y="35859"/>
                  <a:pt x="283115" y="26894"/>
                  <a:pt x="268941" y="26894"/>
                </a:cubicBezTo>
                <a:lnTo>
                  <a:pt x="201705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noFill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8069716" y="4992630"/>
                <a:ext cx="3790589" cy="13371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NZ" sz="3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NZ" sz="36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NZ" sz="3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NZ" sz="3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NZ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NZ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NZ" sz="3600" b="0" i="1" smtClean="0">
                              <a:latin typeface="Cambria Math" panose="02040503050406030204" pitchFamily="18" charset="0"/>
                            </a:rPr>
                            <m:t>3!</m:t>
                          </m:r>
                        </m:num>
                        <m:den>
                          <m:r>
                            <a:rPr lang="en-NZ" sz="3600" b="0" i="1" smtClean="0">
                              <a:latin typeface="Cambria Math" panose="02040503050406030204" pitchFamily="18" charset="0"/>
                            </a:rPr>
                            <m:t>1!2!</m:t>
                          </m:r>
                        </m:den>
                      </m:f>
                      <m:r>
                        <a:rPr lang="en-NZ" sz="3600" b="0" i="0" smtClean="0"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NZ" sz="3600" b="0" i="0" baseline="30000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m:rPr>
                          <m:sty m:val="p"/>
                        </m:rPr>
                        <a:rPr lang="en-NZ" sz="3600" b="0" i="0" smtClean="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NZ" sz="3600" b="0" i="0" baseline="-25000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NZ" sz="3600" baseline="-25000" dirty="0" smtClean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9716" y="4992630"/>
                <a:ext cx="3790589" cy="133716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5559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8246" y="382012"/>
            <a:ext cx="1154205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800" dirty="0" smtClean="0"/>
              <a:t>If you throw a coin 6 times, what is the probability that you get 4 heads, and 2 tails?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39269" y="2430308"/>
                <a:ext cx="10318377" cy="3235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NZ" sz="48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NZ" sz="4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NZ" sz="4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NZ" sz="48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NZ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NZ" sz="4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NZ" sz="4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NZ" sz="4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NZ" sz="48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NZ" sz="4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NZ" sz="4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NZ" sz="4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m:rPr>
                              <m:nor/>
                            </m:rPr>
                            <a:rPr lang="en-NZ" sz="4800" dirty="0"/>
                            <m:t> </m:t>
                          </m:r>
                        </m:e>
                        <m:sup>
                          <m:r>
                            <a:rPr lang="en-NZ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sSup>
                        <m:sSupPr>
                          <m:ctrlPr>
                            <a:rPr lang="en-NZ" sz="4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NZ" sz="4800" b="0" i="1" smtClean="0">
                              <a:latin typeface="Cambria Math" panose="02040503050406030204" pitchFamily="18" charset="0"/>
                            </a:rPr>
                            <m:t>(1−</m:t>
                          </m:r>
                          <m:r>
                            <a:rPr lang="en-NZ" sz="4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NZ" sz="4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NZ" sz="4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NZ" sz="4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NZ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NZ" sz="4800" dirty="0" smtClean="0"/>
              </a:p>
              <a:p>
                <a:endParaRPr lang="en-NZ" sz="4800" dirty="0"/>
              </a:p>
              <a:p>
                <a:r>
                  <a:rPr lang="en-NZ" sz="4800" dirty="0" smtClean="0"/>
                  <a:t>Where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NZ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NZ" sz="4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NZ" sz="480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NZ" sz="4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</m:e>
                    </m:d>
                    <m:r>
                      <a:rPr lang="en-NZ" sz="4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NZ" sz="4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NZ" sz="4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NZ" sz="4800" b="0" i="1" smtClean="0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en-NZ" sz="4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NZ" sz="48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NZ" sz="48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NZ" sz="4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NZ" sz="4800" b="0" i="1" smtClean="0">
                            <a:latin typeface="Cambria Math" panose="02040503050406030204" pitchFamily="18" charset="0"/>
                          </a:rPr>
                          <m:t>!</m:t>
                        </m:r>
                        <m:r>
                          <a:rPr lang="en-NZ" sz="4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NZ" sz="4800" b="0" i="1" smtClean="0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en-NZ" sz="4800" b="0" i="0" smtClean="0">
                        <a:latin typeface="Cambria Math" panose="02040503050406030204" pitchFamily="18" charset="0"/>
                      </a:rPr>
                      <m:t> =</m:t>
                    </m:r>
                    <m:r>
                      <m:rPr>
                        <m:sty m:val="p"/>
                      </m:rPr>
                      <a:rPr lang="en-NZ" sz="4800" b="0" i="0" baseline="30000" smtClean="0">
                        <a:latin typeface="Cambria Math" panose="02040503050406030204" pitchFamily="18" charset="0"/>
                      </a:rPr>
                      <m:t>n</m:t>
                    </m:r>
                    <m:r>
                      <m:rPr>
                        <m:sty m:val="p"/>
                      </m:rPr>
                      <a:rPr lang="en-NZ" sz="4800" b="0" i="0" smtClean="0">
                        <a:latin typeface="Cambria Math" panose="02040503050406030204" pitchFamily="18" charset="0"/>
                      </a:rPr>
                      <m:t>C</m:t>
                    </m:r>
                    <m:r>
                      <m:rPr>
                        <m:sty m:val="p"/>
                      </m:rPr>
                      <a:rPr lang="en-NZ" sz="4800" b="0" i="0" baseline="-25000" smtClean="0">
                        <a:latin typeface="Cambria Math" panose="02040503050406030204" pitchFamily="18" charset="0"/>
                      </a:rPr>
                      <m:t>x</m:t>
                    </m:r>
                  </m:oMath>
                </a14:m>
                <a:endParaRPr lang="en-NZ" sz="4800" baseline="-250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269" y="2430308"/>
                <a:ext cx="10318377" cy="3235886"/>
              </a:xfrm>
              <a:prstGeom prst="rect">
                <a:avLst/>
              </a:prstGeom>
              <a:blipFill rotWithShape="0">
                <a:blip r:embed="rId2"/>
                <a:stretch>
                  <a:fillRect l="-2658" b="-2264"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7826188" y="5288340"/>
            <a:ext cx="50023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dirty="0" smtClean="0"/>
              <a:t>You </a:t>
            </a:r>
            <a:r>
              <a:rPr lang="en-NZ" sz="4800" dirty="0"/>
              <a:t>should get 0.234375</a:t>
            </a:r>
          </a:p>
        </p:txBody>
      </p:sp>
    </p:spTree>
    <p:extLst>
      <p:ext uri="{BB962C8B-B14F-4D97-AF65-F5344CB8AC3E}">
        <p14:creationId xmlns:p14="http://schemas.microsoft.com/office/powerpoint/2010/main" val="223007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0306" y="295835"/>
            <a:ext cx="10744200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Garden company Bates Seeds believes that 85% of it’s seeds will germinate if planting instructions are followed correctly.</a:t>
            </a:r>
          </a:p>
          <a:p>
            <a:endParaRPr lang="en-NZ" sz="4000" dirty="0"/>
          </a:p>
          <a:p>
            <a:r>
              <a:rPr lang="en-NZ" sz="4000" dirty="0" smtClean="0"/>
              <a:t>If the packet contains 10 seeds, find the probability that:</a:t>
            </a:r>
          </a:p>
          <a:p>
            <a:pPr marL="342900" indent="-342900">
              <a:buAutoNum type="alphaLcParenR"/>
            </a:pPr>
            <a:r>
              <a:rPr lang="en-NZ" sz="4000" dirty="0" smtClean="0"/>
              <a:t>Exactly 8 seeds will germinate</a:t>
            </a:r>
          </a:p>
          <a:p>
            <a:pPr marL="342900" indent="-342900">
              <a:buAutoNum type="alphaLcParenR"/>
            </a:pPr>
            <a:r>
              <a:rPr lang="en-NZ" sz="4000" dirty="0" smtClean="0"/>
              <a:t>Exactly 9 seeds will germinate</a:t>
            </a:r>
          </a:p>
          <a:p>
            <a:pPr marL="342900" indent="-342900">
              <a:buAutoNum type="alphaLcParenR"/>
            </a:pPr>
            <a:r>
              <a:rPr lang="en-NZ" sz="4000" dirty="0" smtClean="0"/>
              <a:t>At least 7 seeds will germinate</a:t>
            </a:r>
          </a:p>
          <a:p>
            <a:pPr marL="342900" indent="-342900">
              <a:buAutoNum type="alphaLcParenR"/>
            </a:pPr>
            <a:r>
              <a:rPr lang="en-NZ" sz="4000" dirty="0" smtClean="0"/>
              <a:t>Between 3 and 6 seeds will germinate</a:t>
            </a:r>
          </a:p>
          <a:p>
            <a:pPr marL="342900" indent="-342900">
              <a:buAutoNum type="alphaLcParenR"/>
            </a:pPr>
            <a:endParaRPr lang="en-NZ" dirty="0"/>
          </a:p>
          <a:p>
            <a:pPr marL="342900" indent="-342900">
              <a:buAutoNum type="alphaLcParenR"/>
            </a:pPr>
            <a:endParaRPr lang="en-NZ" dirty="0" smtClean="0"/>
          </a:p>
          <a:p>
            <a:pPr marL="342900" indent="-342900">
              <a:buAutoNum type="alphaLcParenR"/>
            </a:pPr>
            <a:endParaRPr lang="en-NZ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8942295" y="3945694"/>
            <a:ext cx="299869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NZ" sz="4000" dirty="0" smtClean="0"/>
              <a:t>0.2759</a:t>
            </a:r>
          </a:p>
          <a:p>
            <a:pPr marL="342900" indent="-342900">
              <a:buAutoNum type="alphaLcParenR"/>
            </a:pPr>
            <a:r>
              <a:rPr lang="en-NZ" sz="4000" dirty="0" smtClean="0"/>
              <a:t>0.3473</a:t>
            </a:r>
          </a:p>
          <a:p>
            <a:pPr marL="342900" indent="-342900">
              <a:buAutoNum type="alphaLcParenR"/>
            </a:pPr>
            <a:r>
              <a:rPr lang="en-NZ" sz="4000" dirty="0" smtClean="0"/>
              <a:t>0.9500</a:t>
            </a:r>
          </a:p>
          <a:p>
            <a:pPr marL="342900" indent="-342900">
              <a:buAutoNum type="alphaLcParenR"/>
            </a:pPr>
            <a:r>
              <a:rPr lang="en-NZ" sz="4000" dirty="0" smtClean="0"/>
              <a:t>0.04996</a:t>
            </a:r>
          </a:p>
          <a:p>
            <a:pPr marL="342900" indent="-342900">
              <a:buAutoNum type="alphaLcParenR"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27878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6YDHBFVIvIs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83659" y="849686"/>
            <a:ext cx="8467164" cy="4762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31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1573306"/>
            <a:ext cx="1007184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6600" dirty="0" smtClean="0"/>
              <a:t>HOMEWORK BOOK</a:t>
            </a:r>
          </a:p>
          <a:p>
            <a:pPr algn="ctr"/>
            <a:endParaRPr lang="en-NZ" sz="6600" dirty="0"/>
          </a:p>
          <a:p>
            <a:pPr algn="ctr"/>
            <a:r>
              <a:rPr lang="en-NZ" sz="6600" dirty="0" smtClean="0"/>
              <a:t>Exercise E, p. 15-17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402734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192</Words>
  <Application>Microsoft Office PowerPoint</Application>
  <PresentationFormat>Widescreen</PresentationFormat>
  <Paragraphs>44</Paragraphs>
  <Slides>7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Houghton</dc:creator>
  <cp:lastModifiedBy>Mark Houghton</cp:lastModifiedBy>
  <cp:revision>8</cp:revision>
  <dcterms:created xsi:type="dcterms:W3CDTF">2018-06-02T01:17:19Z</dcterms:created>
  <dcterms:modified xsi:type="dcterms:W3CDTF">2018-06-03T22:43:08Z</dcterms:modified>
</cp:coreProperties>
</file>